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Indie Flower" panose="020B0604020202020204" charset="0"/>
      <p:regular r:id="rId14"/>
    </p:embeddedFont>
    <p:embeddedFont>
      <p:font typeface="Coming Soon" panose="020B0604020202020204" charset="0"/>
      <p:regular r:id="rId15"/>
    </p:embeddedFont>
    <p:embeddedFont>
      <p:font typeface="Source Code Pro" panose="020B0604020202020204" charset="0"/>
      <p:regular r:id="rId16"/>
      <p:bold r:id="rId17"/>
    </p:embeddedFont>
    <p:embeddedFont>
      <p:font typeface="Amatic SC"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234" y="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578338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rtl="0">
              <a:spcBef>
                <a:spcPts val="0"/>
              </a:spcBef>
              <a:buNone/>
            </a:pPr>
            <a:r>
              <a:rPr lang="en" sz="6500" b="0">
                <a:solidFill>
                  <a:srgbClr val="00FF00"/>
                </a:solidFill>
                <a:latin typeface="Coming Soon"/>
                <a:ea typeface="Coming Soon"/>
                <a:cs typeface="Coming Soon"/>
                <a:sym typeface="Coming Soon"/>
              </a:rPr>
              <a:t>The Voyage of Volvox</a:t>
            </a:r>
          </a:p>
          <a:p>
            <a:pPr lvl="0">
              <a:spcBef>
                <a:spcPts val="0"/>
              </a:spcBef>
              <a:buNone/>
            </a:pPr>
            <a:endParaRPr sz="3000" b="0">
              <a:solidFill>
                <a:srgbClr val="00FF00"/>
              </a:solidFill>
              <a:latin typeface="Coming Soon"/>
              <a:ea typeface="Coming Soon"/>
              <a:cs typeface="Coming Soon"/>
              <a:sym typeface="Coming Soon"/>
            </a:endParaRPr>
          </a:p>
        </p:txBody>
      </p:sp>
      <p:sp>
        <p:nvSpPr>
          <p:cNvPr id="57" name="Shape 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algn="l">
              <a:spcBef>
                <a:spcPts val="0"/>
              </a:spcBef>
              <a:buNone/>
            </a:pPr>
            <a:r>
              <a:rPr lang="en" sz="3000">
                <a:solidFill>
                  <a:srgbClr val="FFFFFF"/>
                </a:solidFill>
                <a:latin typeface="Indie Flower"/>
                <a:ea typeface="Indie Flower"/>
                <a:cs typeface="Indie Flower"/>
                <a:sym typeface="Indie Flower"/>
              </a:rPr>
              <a:t>BY: Afrin MIrza, Donovan Delaney, Lillian Ramos, Tyler Crossland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2600">
                <a:latin typeface="Coming Soon"/>
                <a:ea typeface="Coming Soon"/>
                <a:cs typeface="Coming Soon"/>
                <a:sym typeface="Coming Soon"/>
              </a:rPr>
              <a:t>So Come On Down To The Coolest Volvox Aquarium </a:t>
            </a:r>
          </a:p>
        </p:txBody>
      </p:sp>
      <p:sp>
        <p:nvSpPr>
          <p:cNvPr id="121" name="Shape 121"/>
          <p:cNvSpPr txBox="1">
            <a:spLocks noGrp="1"/>
          </p:cNvSpPr>
          <p:nvPr>
            <p:ph type="body" idx="1"/>
          </p:nvPr>
        </p:nvSpPr>
        <p:spPr>
          <a:xfrm>
            <a:off x="311700" y="1093850"/>
            <a:ext cx="8520599" cy="3340199"/>
          </a:xfrm>
          <a:prstGeom prst="rect">
            <a:avLst/>
          </a:prstGeom>
        </p:spPr>
        <p:txBody>
          <a:bodyPr lIns="91425" tIns="91425" rIns="91425" bIns="91425" anchor="t" anchorCtr="0">
            <a:noAutofit/>
          </a:bodyPr>
          <a:lstStyle/>
          <a:p>
            <a:pPr lvl="0" rtl="0">
              <a:spcBef>
                <a:spcPts val="0"/>
              </a:spcBef>
              <a:buNone/>
            </a:pPr>
            <a:r>
              <a:rPr lang="en" sz="2800">
                <a:solidFill>
                  <a:srgbClr val="000000"/>
                </a:solidFill>
                <a:latin typeface="Indie Flower"/>
                <a:ea typeface="Indie Flower"/>
                <a:cs typeface="Indie Flower"/>
                <a:sym typeface="Indie Flower"/>
              </a:rPr>
              <a:t>So Bring Your Family and Friends To The Volvox Exhibit </a:t>
            </a:r>
          </a:p>
          <a:p>
            <a:pPr lvl="0">
              <a:spcBef>
                <a:spcPts val="0"/>
              </a:spcBef>
              <a:buNone/>
            </a:pPr>
            <a:r>
              <a:rPr lang="en" sz="2800">
                <a:solidFill>
                  <a:srgbClr val="000000"/>
                </a:solidFill>
                <a:latin typeface="Indie Flower"/>
                <a:ea typeface="Indie Flower"/>
                <a:cs typeface="Indie Flower"/>
                <a:sym typeface="Indie Flower"/>
              </a:rPr>
              <a:t>And Experience Joy and Information!!!!</a:t>
            </a:r>
          </a:p>
        </p:txBody>
      </p:sp>
      <p:pic>
        <p:nvPicPr>
          <p:cNvPr id="122" name="Shape 122"/>
          <p:cNvPicPr preferRelativeResize="0"/>
          <p:nvPr/>
        </p:nvPicPr>
        <p:blipFill>
          <a:blip r:embed="rId3">
            <a:alphaModFix/>
          </a:blip>
          <a:stretch>
            <a:fillRect/>
          </a:stretch>
        </p:blipFill>
        <p:spPr>
          <a:xfrm>
            <a:off x="6243425" y="2306750"/>
            <a:ext cx="2509750" cy="2509750"/>
          </a:xfrm>
          <a:prstGeom prst="rect">
            <a:avLst/>
          </a:prstGeom>
          <a:noFill/>
          <a:ln>
            <a:noFill/>
          </a:ln>
        </p:spPr>
      </p:pic>
      <p:pic>
        <p:nvPicPr>
          <p:cNvPr id="123" name="Shape 123"/>
          <p:cNvPicPr preferRelativeResize="0"/>
          <p:nvPr/>
        </p:nvPicPr>
        <p:blipFill>
          <a:blip r:embed="rId4">
            <a:alphaModFix/>
          </a:blip>
          <a:stretch>
            <a:fillRect/>
          </a:stretch>
        </p:blipFill>
        <p:spPr>
          <a:xfrm>
            <a:off x="783399" y="2557275"/>
            <a:ext cx="2301826" cy="23224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11700" y="901650"/>
            <a:ext cx="8520599" cy="3340199"/>
          </a:xfrm>
          <a:prstGeom prst="rect">
            <a:avLst/>
          </a:prstGeom>
        </p:spPr>
        <p:txBody>
          <a:bodyPr lIns="91425" tIns="91425" rIns="91425" bIns="91425" anchor="t" anchorCtr="0">
            <a:noAutofit/>
          </a:bodyPr>
          <a:lstStyle/>
          <a:p>
            <a:pPr lvl="0">
              <a:spcBef>
                <a:spcPts val="0"/>
              </a:spcBef>
              <a:buNone/>
            </a:pPr>
            <a:r>
              <a:rPr lang="en" sz="2600">
                <a:latin typeface="Coming Soon"/>
                <a:ea typeface="Coming Soon"/>
                <a:cs typeface="Coming Soon"/>
                <a:sym typeface="Coming Soon"/>
              </a:rPr>
              <a:t>By: Afrin Mirza, Donovon Delaney, Tyler Crossland, Lillian Ramos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Volvox Visual</a:t>
            </a:r>
          </a:p>
        </p:txBody>
      </p:sp>
      <p:sp>
        <p:nvSpPr>
          <p:cNvPr id="63" name="Shape 6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a:latin typeface="Indie Flower"/>
                <a:ea typeface="Indie Flower"/>
                <a:cs typeface="Indie Flower"/>
                <a:sym typeface="Indie Flower"/>
              </a:rPr>
              <a:t>                     											</a:t>
            </a:r>
          </a:p>
          <a:p>
            <a:pPr lvl="0" rtl="0">
              <a:spcBef>
                <a:spcPts val="0"/>
              </a:spcBef>
              <a:buNone/>
            </a:pPr>
            <a:r>
              <a:rPr lang="en">
                <a:latin typeface="Indie Flower"/>
                <a:ea typeface="Indie Flower"/>
                <a:cs typeface="Indie Flower"/>
                <a:sym typeface="Indie Flower"/>
              </a:rPr>
              <a:t>	 Mature Colony										   </a:t>
            </a:r>
            <a:r>
              <a:rPr lang="en" sz="2400">
                <a:latin typeface="Indie Flower"/>
                <a:ea typeface="Indie Flower"/>
                <a:cs typeface="Indie Flower"/>
                <a:sym typeface="Indie Flower"/>
              </a:rPr>
              <a:t>Flagella</a:t>
            </a:r>
          </a:p>
          <a:p>
            <a:pPr lvl="0" rtl="0">
              <a:spcBef>
                <a:spcPts val="0"/>
              </a:spcBef>
              <a:buNone/>
            </a:pPr>
            <a:endParaRPr>
              <a:latin typeface="Indie Flower"/>
              <a:ea typeface="Indie Flower"/>
              <a:cs typeface="Indie Flower"/>
              <a:sym typeface="Indie Flower"/>
            </a:endParaRPr>
          </a:p>
          <a:p>
            <a:pPr lvl="0" rtl="0">
              <a:spcBef>
                <a:spcPts val="0"/>
              </a:spcBef>
              <a:buNone/>
            </a:pPr>
            <a:r>
              <a:rPr lang="en">
                <a:latin typeface="Indie Flower"/>
                <a:ea typeface="Indie Flower"/>
                <a:cs typeface="Indie Flower"/>
                <a:sym typeface="Indie Flower"/>
              </a:rPr>
              <a:t>    </a:t>
            </a:r>
            <a:r>
              <a:rPr lang="en" sz="2400">
                <a:latin typeface="Indie Flower"/>
                <a:ea typeface="Indie Flower"/>
                <a:cs typeface="Indie Flower"/>
                <a:sym typeface="Indie Flower"/>
              </a:rPr>
              <a:t> Individual cell</a:t>
            </a:r>
          </a:p>
          <a:p>
            <a:pPr lvl="0">
              <a:spcBef>
                <a:spcPts val="0"/>
              </a:spcBef>
              <a:buNone/>
            </a:pPr>
            <a:r>
              <a:rPr lang="en" sz="2400">
                <a:latin typeface="Indie Flower"/>
                <a:ea typeface="Indie Flower"/>
                <a:cs typeface="Indie Flower"/>
                <a:sym typeface="Indie Flower"/>
              </a:rPr>
              <a:t> 													 Daughter colony</a:t>
            </a:r>
          </a:p>
        </p:txBody>
      </p:sp>
      <p:pic>
        <p:nvPicPr>
          <p:cNvPr id="64" name="Shape 64"/>
          <p:cNvPicPr preferRelativeResize="0"/>
          <p:nvPr/>
        </p:nvPicPr>
        <p:blipFill>
          <a:blip r:embed="rId3">
            <a:alphaModFix/>
          </a:blip>
          <a:stretch>
            <a:fillRect/>
          </a:stretch>
        </p:blipFill>
        <p:spPr>
          <a:xfrm>
            <a:off x="3096325" y="1401250"/>
            <a:ext cx="2787774" cy="2874875"/>
          </a:xfrm>
          <a:prstGeom prst="rect">
            <a:avLst/>
          </a:prstGeom>
          <a:noFill/>
          <a:ln>
            <a:noFill/>
          </a:ln>
        </p:spPr>
      </p:pic>
      <p:cxnSp>
        <p:nvCxnSpPr>
          <p:cNvPr id="65" name="Shape 65"/>
          <p:cNvCxnSpPr/>
          <p:nvPr/>
        </p:nvCxnSpPr>
        <p:spPr>
          <a:xfrm flipH="1">
            <a:off x="5719099" y="1979150"/>
            <a:ext cx="1323000" cy="529200"/>
          </a:xfrm>
          <a:prstGeom prst="straightConnector1">
            <a:avLst/>
          </a:prstGeom>
          <a:noFill/>
          <a:ln w="28575" cap="flat" cmpd="sng">
            <a:solidFill>
              <a:srgbClr val="FF0000"/>
            </a:solidFill>
            <a:prstDash val="solid"/>
            <a:round/>
            <a:headEnd type="none" w="lg" len="lg"/>
            <a:tailEnd type="none" w="lg" len="lg"/>
          </a:ln>
        </p:spPr>
      </p:cxnSp>
      <p:cxnSp>
        <p:nvCxnSpPr>
          <p:cNvPr id="66" name="Shape 66"/>
          <p:cNvCxnSpPr/>
          <p:nvPr/>
        </p:nvCxnSpPr>
        <p:spPr>
          <a:xfrm>
            <a:off x="2473950" y="3037775"/>
            <a:ext cx="736499" cy="207299"/>
          </a:xfrm>
          <a:prstGeom prst="straightConnector1">
            <a:avLst/>
          </a:prstGeom>
          <a:noFill/>
          <a:ln w="28575" cap="flat" cmpd="sng">
            <a:solidFill>
              <a:srgbClr val="FF0000"/>
            </a:solidFill>
            <a:prstDash val="solid"/>
            <a:round/>
            <a:headEnd type="none" w="lg" len="lg"/>
            <a:tailEnd type="none" w="lg" len="lg"/>
          </a:ln>
        </p:spPr>
      </p:cxnSp>
      <p:cxnSp>
        <p:nvCxnSpPr>
          <p:cNvPr id="67" name="Shape 67"/>
          <p:cNvCxnSpPr/>
          <p:nvPr/>
        </p:nvCxnSpPr>
        <p:spPr>
          <a:xfrm>
            <a:off x="5327600" y="2745775"/>
            <a:ext cx="1104600" cy="1104600"/>
          </a:xfrm>
          <a:prstGeom prst="straightConnector1">
            <a:avLst/>
          </a:prstGeom>
          <a:noFill/>
          <a:ln w="28575" cap="flat" cmpd="sng">
            <a:solidFill>
              <a:srgbClr val="FF0000"/>
            </a:solidFill>
            <a:prstDash val="solid"/>
            <a:round/>
            <a:headEnd type="none" w="lg" len="lg"/>
            <a:tailEnd type="none" w="lg" len="lg"/>
          </a:ln>
        </p:spPr>
      </p:cxnSp>
      <p:cxnSp>
        <p:nvCxnSpPr>
          <p:cNvPr id="68" name="Shape 68"/>
          <p:cNvCxnSpPr/>
          <p:nvPr/>
        </p:nvCxnSpPr>
        <p:spPr>
          <a:xfrm>
            <a:off x="2293275" y="2096725"/>
            <a:ext cx="1343099" cy="600600"/>
          </a:xfrm>
          <a:prstGeom prst="straightConnector1">
            <a:avLst/>
          </a:prstGeom>
          <a:noFill/>
          <a:ln w="28575" cap="flat" cmpd="sng">
            <a:solidFill>
              <a:srgbClr val="FF0000"/>
            </a:solidFill>
            <a:prstDash val="solid"/>
            <a:round/>
            <a:headEnd type="none" w="lg" len="lg"/>
            <a:tailEnd type="none" w="lg" len="lg"/>
          </a:ln>
        </p:spPr>
      </p:cxn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400">
                <a:latin typeface="Coming Soon"/>
                <a:ea typeface="Coming Soon"/>
                <a:cs typeface="Coming Soon"/>
                <a:sym typeface="Coming Soon"/>
              </a:rPr>
              <a:t>Processes of the Parts</a:t>
            </a:r>
          </a:p>
        </p:txBody>
      </p:sp>
      <p:sp>
        <p:nvSpPr>
          <p:cNvPr id="74" name="Shape 74"/>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sz="2400">
                <a:latin typeface="Indie Flower"/>
                <a:ea typeface="Indie Flower"/>
                <a:cs typeface="Indie Flower"/>
                <a:sym typeface="Indie Flower"/>
              </a:rPr>
              <a:t>Mature Colony: All of the immature colonies live in the mature colony.</a:t>
            </a:r>
          </a:p>
          <a:p>
            <a:pPr lvl="0" rtl="0">
              <a:spcBef>
                <a:spcPts val="0"/>
              </a:spcBef>
              <a:buNone/>
            </a:pPr>
            <a:r>
              <a:rPr lang="en" sz="2400">
                <a:latin typeface="Indie Flower"/>
                <a:ea typeface="Indie Flower"/>
                <a:cs typeface="Indie Flower"/>
                <a:sym typeface="Indie Flower"/>
              </a:rPr>
              <a:t>Individual Cell: What works together to move the Flagella.</a:t>
            </a:r>
          </a:p>
          <a:p>
            <a:pPr lvl="0" rtl="0">
              <a:spcBef>
                <a:spcPts val="0"/>
              </a:spcBef>
              <a:buNone/>
            </a:pPr>
            <a:r>
              <a:rPr lang="en" sz="2400">
                <a:latin typeface="Indie Flower"/>
                <a:ea typeface="Indie Flower"/>
                <a:cs typeface="Indie Flower"/>
                <a:sym typeface="Indie Flower"/>
              </a:rPr>
              <a:t>Daughter Colony: What reproduces asexually in a Volvox.</a:t>
            </a:r>
          </a:p>
          <a:p>
            <a:pPr lvl="0" rtl="0">
              <a:spcBef>
                <a:spcPts val="0"/>
              </a:spcBef>
              <a:buNone/>
            </a:pPr>
            <a:r>
              <a:rPr lang="en" sz="2400">
                <a:latin typeface="Indie Flower"/>
                <a:ea typeface="Indie Flower"/>
                <a:cs typeface="Indie Flower"/>
                <a:sym typeface="Indie Flower"/>
              </a:rPr>
              <a:t>Flagella: The flagella help the mature colony to swim and move.</a:t>
            </a:r>
          </a:p>
          <a:p>
            <a:pPr lvl="0">
              <a:spcBef>
                <a:spcPts val="0"/>
              </a:spcBef>
              <a:buNone/>
            </a:pPr>
            <a:endParaRPr sz="2400">
              <a:latin typeface="Indie Flower"/>
              <a:ea typeface="Indie Flower"/>
              <a:cs typeface="Indie Flower"/>
              <a:sym typeface="Indie Flowe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400">
                <a:latin typeface="Coming Soon"/>
                <a:ea typeface="Coming Soon"/>
                <a:cs typeface="Coming Soon"/>
                <a:sym typeface="Coming Soon"/>
              </a:rPr>
              <a:t>Interesting Facts </a:t>
            </a:r>
          </a:p>
        </p:txBody>
      </p:sp>
      <p:sp>
        <p:nvSpPr>
          <p:cNvPr id="80" name="Shape 8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393700" rtl="0">
              <a:spcBef>
                <a:spcPts val="0"/>
              </a:spcBef>
              <a:buClr>
                <a:srgbClr val="000000"/>
              </a:buClr>
              <a:buSzPct val="100000"/>
              <a:buFont typeface="Indie Flower"/>
              <a:buChar char="●"/>
            </a:pPr>
            <a:r>
              <a:rPr lang="en" sz="2600">
                <a:solidFill>
                  <a:srgbClr val="000000"/>
                </a:solidFill>
                <a:latin typeface="Indie Flower"/>
                <a:ea typeface="Indie Flower"/>
                <a:cs typeface="Indie Flower"/>
                <a:sym typeface="Indie Flower"/>
              </a:rPr>
              <a:t>Volvox have eyespots which help them see light.</a:t>
            </a:r>
          </a:p>
          <a:p>
            <a:pPr marL="457200" lvl="0" indent="-393700" rtl="0">
              <a:spcBef>
                <a:spcPts val="0"/>
              </a:spcBef>
              <a:buClr>
                <a:srgbClr val="000000"/>
              </a:buClr>
              <a:buSzPct val="100000"/>
              <a:buFont typeface="Indie Flower"/>
              <a:buChar char="●"/>
            </a:pPr>
            <a:r>
              <a:rPr lang="en" sz="2600">
                <a:solidFill>
                  <a:srgbClr val="000000"/>
                </a:solidFill>
                <a:latin typeface="Indie Flower"/>
                <a:ea typeface="Indie Flower"/>
                <a:cs typeface="Indie Flower"/>
                <a:sym typeface="Indie Flower"/>
              </a:rPr>
              <a:t>Volvox can reproduce sexually and asexually.</a:t>
            </a:r>
          </a:p>
          <a:p>
            <a:pPr marL="457200" lvl="0" indent="-393700" rtl="0">
              <a:spcBef>
                <a:spcPts val="0"/>
              </a:spcBef>
              <a:buClr>
                <a:srgbClr val="000000"/>
              </a:buClr>
              <a:buSzPct val="100000"/>
              <a:buFont typeface="Indie Flower"/>
              <a:buChar char="●"/>
            </a:pPr>
            <a:r>
              <a:rPr lang="en" sz="2600">
                <a:solidFill>
                  <a:srgbClr val="000000"/>
                </a:solidFill>
                <a:latin typeface="Indie Flower"/>
                <a:ea typeface="Indie Flower"/>
                <a:cs typeface="Indie Flower"/>
                <a:sym typeface="Indie Flower"/>
              </a:rPr>
              <a:t>Volvox are like both plants and animals.</a:t>
            </a:r>
          </a:p>
          <a:p>
            <a:pPr marL="457200" lvl="0" indent="-393700" rtl="0">
              <a:spcBef>
                <a:spcPts val="0"/>
              </a:spcBef>
              <a:buClr>
                <a:srgbClr val="000000"/>
              </a:buClr>
              <a:buSzPct val="100000"/>
              <a:buFont typeface="Indie Flower"/>
              <a:buChar char="●"/>
            </a:pPr>
            <a:r>
              <a:rPr lang="en" sz="2600">
                <a:solidFill>
                  <a:srgbClr val="000000"/>
                </a:solidFill>
                <a:latin typeface="Indie Flower"/>
                <a:ea typeface="Indie Flower"/>
                <a:cs typeface="Indie Flower"/>
                <a:sym typeface="Indie Flower"/>
              </a:rPr>
              <a:t>Volvox are green algae. </a:t>
            </a:r>
          </a:p>
          <a:p>
            <a:pPr marL="457200" lvl="0" indent="-393700" rtl="0">
              <a:spcBef>
                <a:spcPts val="0"/>
              </a:spcBef>
              <a:buClr>
                <a:srgbClr val="000000"/>
              </a:buClr>
              <a:buSzPct val="100000"/>
              <a:buFont typeface="Indie Flower"/>
              <a:buChar char="●"/>
            </a:pPr>
            <a:r>
              <a:rPr lang="en" sz="2600">
                <a:solidFill>
                  <a:srgbClr val="000000"/>
                </a:solidFill>
                <a:latin typeface="Indie Flower"/>
                <a:ea typeface="Indie Flower"/>
                <a:cs typeface="Indie Flower"/>
                <a:sym typeface="Indie Flower"/>
              </a:rPr>
              <a:t>Antonie Van Leeuwenhoek first reported observations of volvox in 1700s</a:t>
            </a:r>
          </a:p>
          <a:p>
            <a:pPr marL="457200" lvl="0" indent="-393700" rtl="0">
              <a:spcBef>
                <a:spcPts val="0"/>
              </a:spcBef>
              <a:buClr>
                <a:srgbClr val="000000"/>
              </a:buClr>
              <a:buSzPct val="100000"/>
              <a:buFont typeface="Indie Flower"/>
              <a:buChar char="●"/>
            </a:pPr>
            <a:r>
              <a:rPr lang="en" sz="2600">
                <a:solidFill>
                  <a:srgbClr val="000000"/>
                </a:solidFill>
                <a:latin typeface="Indie Flower"/>
                <a:ea typeface="Indie Flower"/>
                <a:cs typeface="Indie Flower"/>
                <a:sym typeface="Indie Flower"/>
              </a:rPr>
              <a:t>Volvox are multicellular.</a:t>
            </a:r>
          </a:p>
          <a:p>
            <a:pPr lvl="0" rtl="0">
              <a:spcBef>
                <a:spcPts val="0"/>
              </a:spcBef>
              <a:buNone/>
            </a:pPr>
            <a:endParaRPr sz="2600">
              <a:solidFill>
                <a:srgbClr val="000000"/>
              </a:solidFill>
              <a:latin typeface="Indie Flower"/>
              <a:ea typeface="Indie Flower"/>
              <a:cs typeface="Indie Flower"/>
              <a:sym typeface="Indie Flower"/>
            </a:endParaRPr>
          </a:p>
        </p:txBody>
      </p:sp>
      <p:pic>
        <p:nvPicPr>
          <p:cNvPr id="81" name="Shape 81"/>
          <p:cNvPicPr preferRelativeResize="0"/>
          <p:nvPr/>
        </p:nvPicPr>
        <p:blipFill>
          <a:blip r:embed="rId3">
            <a:alphaModFix/>
          </a:blip>
          <a:stretch>
            <a:fillRect/>
          </a:stretch>
        </p:blipFill>
        <p:spPr>
          <a:xfrm>
            <a:off x="6322550" y="3584625"/>
            <a:ext cx="2188204" cy="140062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300">
                <a:latin typeface="Coming Soon"/>
                <a:ea typeface="Coming Soon"/>
                <a:cs typeface="Coming Soon"/>
                <a:sym typeface="Coming Soon"/>
              </a:rPr>
              <a:t>Why You Should Come?</a:t>
            </a:r>
          </a:p>
        </p:txBody>
      </p:sp>
      <p:sp>
        <p:nvSpPr>
          <p:cNvPr id="87" name="Shape 8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Indie Flower"/>
            </a:pPr>
            <a:r>
              <a:rPr lang="en" sz="2400">
                <a:solidFill>
                  <a:srgbClr val="000000"/>
                </a:solidFill>
                <a:latin typeface="Indie Flower"/>
                <a:ea typeface="Indie Flower"/>
                <a:cs typeface="Indie Flower"/>
                <a:sym typeface="Indie Flower"/>
              </a:rPr>
              <a:t>We include custom games based around volvox that are very exciting.</a:t>
            </a:r>
          </a:p>
          <a:p>
            <a:pPr marL="457200" lvl="0" indent="-381000" rtl="0">
              <a:spcBef>
                <a:spcPts val="0"/>
              </a:spcBef>
              <a:buClr>
                <a:srgbClr val="000000"/>
              </a:buClr>
              <a:buSzPct val="100000"/>
              <a:buFont typeface="Indie Flower"/>
            </a:pPr>
            <a:r>
              <a:rPr lang="en" sz="2400">
                <a:solidFill>
                  <a:srgbClr val="000000"/>
                </a:solidFill>
                <a:latin typeface="Indie Flower"/>
                <a:ea typeface="Indie Flower"/>
                <a:cs typeface="Indie Flower"/>
                <a:sym typeface="Indie Flower"/>
              </a:rPr>
              <a:t>You could learn interesting facts that you didn't know before.</a:t>
            </a:r>
          </a:p>
          <a:p>
            <a:pPr marL="457200" lvl="0" indent="-381000" rtl="0">
              <a:spcBef>
                <a:spcPts val="0"/>
              </a:spcBef>
              <a:buClr>
                <a:srgbClr val="000000"/>
              </a:buClr>
              <a:buSzPct val="100000"/>
              <a:buFont typeface="Indie Flower"/>
            </a:pPr>
            <a:r>
              <a:rPr lang="en" sz="2400">
                <a:solidFill>
                  <a:srgbClr val="000000"/>
                </a:solidFill>
                <a:latin typeface="Indie Flower"/>
                <a:ea typeface="Indie Flower"/>
                <a:cs typeface="Indie Flower"/>
                <a:sym typeface="Indie Flower"/>
              </a:rPr>
              <a:t>They are one of the few algae that are both plant-like and animal-like.</a:t>
            </a:r>
          </a:p>
          <a:p>
            <a:pPr marL="457200" lvl="0" indent="-381000" rtl="0">
              <a:spcBef>
                <a:spcPts val="0"/>
              </a:spcBef>
              <a:buClr>
                <a:srgbClr val="000000"/>
              </a:buClr>
              <a:buSzPct val="100000"/>
              <a:buFont typeface="Indie Flower"/>
            </a:pPr>
            <a:r>
              <a:rPr lang="en" sz="2400">
                <a:solidFill>
                  <a:srgbClr val="000000"/>
                </a:solidFill>
                <a:latin typeface="Indie Flower"/>
                <a:ea typeface="Indie Flower"/>
                <a:cs typeface="Indie Flower"/>
                <a:sym typeface="Indie Flower"/>
              </a:rPr>
              <a:t>We have protection so the Volvox will not harm you.</a:t>
            </a:r>
          </a:p>
          <a:p>
            <a:pPr marL="457200" lvl="0" indent="-381000">
              <a:spcBef>
                <a:spcPts val="0"/>
              </a:spcBef>
              <a:buClr>
                <a:srgbClr val="000000"/>
              </a:buClr>
              <a:buSzPct val="100000"/>
              <a:buFont typeface="Indie Flower"/>
            </a:pPr>
            <a:r>
              <a:rPr lang="en" sz="2400">
                <a:solidFill>
                  <a:srgbClr val="000000"/>
                </a:solidFill>
                <a:latin typeface="Indie Flower"/>
                <a:ea typeface="Indie Flower"/>
                <a:cs typeface="Indie Flower"/>
                <a:sym typeface="Indie Flower"/>
              </a:rPr>
              <a:t>Plus who wouldn’t want to see the weirdest algae.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Volvox Bumper Boats</a:t>
            </a:r>
          </a:p>
        </p:txBody>
      </p:sp>
      <p:sp>
        <p:nvSpPr>
          <p:cNvPr id="93" name="Shape 93"/>
          <p:cNvSpPr txBox="1">
            <a:spLocks noGrp="1"/>
          </p:cNvSpPr>
          <p:nvPr>
            <p:ph type="body" idx="1"/>
          </p:nvPr>
        </p:nvSpPr>
        <p:spPr>
          <a:xfrm>
            <a:off x="0" y="1228675"/>
            <a:ext cx="5865599" cy="3703500"/>
          </a:xfrm>
          <a:prstGeom prst="rect">
            <a:avLst/>
          </a:prstGeom>
        </p:spPr>
        <p:txBody>
          <a:bodyPr lIns="91425" tIns="91425" rIns="91425" bIns="91425" anchor="t" anchorCtr="0">
            <a:noAutofit/>
          </a:bodyPr>
          <a:lstStyle/>
          <a:p>
            <a:pPr lvl="0">
              <a:spcBef>
                <a:spcPts val="0"/>
              </a:spcBef>
              <a:buNone/>
            </a:pPr>
            <a:r>
              <a:rPr lang="en" sz="2400">
                <a:solidFill>
                  <a:srgbClr val="000000"/>
                </a:solidFill>
                <a:latin typeface="Indie Flower"/>
                <a:ea typeface="Indie Flower"/>
                <a:cs typeface="Indie Flower"/>
                <a:sym typeface="Indie Flower"/>
              </a:rPr>
              <a:t>Volvox Bumper Boats includes fun for everyone 5 and up.The boats are made so they resemble a volvox. They also move in the same patterns of a volvox...SPINNING. This is all located in our huge pool decorated to resemble a pond.  </a:t>
            </a:r>
          </a:p>
        </p:txBody>
      </p:sp>
      <p:pic>
        <p:nvPicPr>
          <p:cNvPr id="94" name="Shape 94"/>
          <p:cNvPicPr preferRelativeResize="0"/>
          <p:nvPr/>
        </p:nvPicPr>
        <p:blipFill>
          <a:blip r:embed="rId3">
            <a:alphaModFix/>
          </a:blip>
          <a:stretch>
            <a:fillRect/>
          </a:stretch>
        </p:blipFill>
        <p:spPr>
          <a:xfrm>
            <a:off x="5865600" y="1619702"/>
            <a:ext cx="3278400" cy="216744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300">
                <a:solidFill>
                  <a:srgbClr val="000000"/>
                </a:solidFill>
                <a:latin typeface="Coming Soon"/>
                <a:ea typeface="Coming Soon"/>
                <a:cs typeface="Coming Soon"/>
                <a:sym typeface="Coming Soon"/>
              </a:rPr>
              <a:t>Volvox Spin cycle</a:t>
            </a:r>
          </a:p>
        </p:txBody>
      </p:sp>
      <p:sp>
        <p:nvSpPr>
          <p:cNvPr id="100" name="Shape 100"/>
          <p:cNvSpPr txBox="1">
            <a:spLocks noGrp="1"/>
          </p:cNvSpPr>
          <p:nvPr>
            <p:ph type="body" idx="1"/>
          </p:nvPr>
        </p:nvSpPr>
        <p:spPr>
          <a:xfrm>
            <a:off x="3860800" y="177800"/>
            <a:ext cx="4971599" cy="3241199"/>
          </a:xfrm>
          <a:prstGeom prst="rect">
            <a:avLst/>
          </a:prstGeom>
        </p:spPr>
        <p:txBody>
          <a:bodyPr lIns="91425" tIns="91425" rIns="91425" bIns="91425" anchor="t" anchorCtr="0">
            <a:noAutofit/>
          </a:bodyPr>
          <a:lstStyle/>
          <a:p>
            <a:pPr lvl="0">
              <a:spcBef>
                <a:spcPts val="0"/>
              </a:spcBef>
              <a:buNone/>
            </a:pPr>
            <a:r>
              <a:rPr lang="en" sz="2400">
                <a:latin typeface="Indie Flower"/>
                <a:ea typeface="Indie Flower"/>
                <a:cs typeface="Indie Flower"/>
                <a:sym typeface="Indie Flower"/>
              </a:rPr>
              <a:t>This awesome game is for your entire family. However, children younger than 3 years old are not allowed on the ride. The Volvox Spin Cycle is a circular seat that glides in the water with up to</a:t>
            </a:r>
            <a:r>
              <a:rPr lang="en" sz="3000">
                <a:latin typeface="Indie Flower"/>
                <a:ea typeface="Indie Flower"/>
                <a:cs typeface="Indie Flower"/>
                <a:sym typeface="Indie Flower"/>
              </a:rPr>
              <a:t> 7 </a:t>
            </a:r>
            <a:r>
              <a:rPr lang="en" sz="2400">
                <a:latin typeface="Indie Flower"/>
                <a:ea typeface="Indie Flower"/>
                <a:cs typeface="Indie Flower"/>
                <a:sym typeface="Indie Flower"/>
              </a:rPr>
              <a:t>seats. It is supposed to be a volvox and you and your family can be the individual cells and there will be 16 pairs of rubber flagella that move you around as if you were a volvox. </a:t>
            </a:r>
          </a:p>
        </p:txBody>
      </p:sp>
      <p:pic>
        <p:nvPicPr>
          <p:cNvPr id="101" name="Shape 101"/>
          <p:cNvPicPr preferRelativeResize="0"/>
          <p:nvPr/>
        </p:nvPicPr>
        <p:blipFill>
          <a:blip r:embed="rId3">
            <a:alphaModFix/>
          </a:blip>
          <a:stretch>
            <a:fillRect/>
          </a:stretch>
        </p:blipFill>
        <p:spPr>
          <a:xfrm>
            <a:off x="163550" y="1698475"/>
            <a:ext cx="3283046" cy="1846702"/>
          </a:xfrm>
          <a:prstGeom prst="rect">
            <a:avLst/>
          </a:prstGeom>
          <a:noFill/>
          <a:ln>
            <a:noFill/>
          </a:ln>
        </p:spPr>
      </p:pic>
      <p:sp>
        <p:nvSpPr>
          <p:cNvPr id="102" name="Shape 102"/>
          <p:cNvSpPr txBox="1"/>
          <p:nvPr/>
        </p:nvSpPr>
        <p:spPr>
          <a:xfrm>
            <a:off x="2286875" y="2178725"/>
            <a:ext cx="7596600" cy="886199"/>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300">
                <a:latin typeface="Coming Soon"/>
                <a:ea typeface="Coming Soon"/>
                <a:cs typeface="Coming Soon"/>
                <a:sym typeface="Coming Soon"/>
              </a:rPr>
              <a:t>What Will it be Like</a:t>
            </a:r>
          </a:p>
        </p:txBody>
      </p:sp>
      <p:sp>
        <p:nvSpPr>
          <p:cNvPr id="108" name="Shape 108"/>
          <p:cNvSpPr txBox="1">
            <a:spLocks noGrp="1"/>
          </p:cNvSpPr>
          <p:nvPr>
            <p:ph type="body" idx="1"/>
          </p:nvPr>
        </p:nvSpPr>
        <p:spPr>
          <a:xfrm>
            <a:off x="206200" y="901650"/>
            <a:ext cx="8520599" cy="3340199"/>
          </a:xfrm>
          <a:prstGeom prst="rect">
            <a:avLst/>
          </a:prstGeom>
        </p:spPr>
        <p:txBody>
          <a:bodyPr lIns="91425" tIns="91425" rIns="91425" bIns="91425" anchor="t" anchorCtr="0">
            <a:noAutofit/>
          </a:bodyPr>
          <a:lstStyle/>
          <a:p>
            <a:pPr lvl="0">
              <a:spcBef>
                <a:spcPts val="0"/>
              </a:spcBef>
              <a:buNone/>
            </a:pPr>
            <a:r>
              <a:rPr lang="en" sz="2200">
                <a:solidFill>
                  <a:srgbClr val="000000"/>
                </a:solidFill>
                <a:latin typeface="Indie Flower"/>
                <a:ea typeface="Indie Flower"/>
                <a:cs typeface="Indie Flower"/>
                <a:sym typeface="Indie Flower"/>
              </a:rPr>
              <a:t>So now you know why to come, do you know what to expect? When you walk in there will be 5 cylinder tanks that contain 100 Volvox each. It will have magnified glass so there is no need for a microscope and so you can see it because the volvox are really small. They all will be in 5 tanks that have very thick magnifying glass so that no one can break the glass. Also, since Volvox make their own food there will be no need to supply them with food. Our custodians will keep the glass clean as possible so that no germs are being spread and the way out the door, 2 worker will be standing with hand sanitizers. We will do our best to make sure you enjoy these cool creatures and stay germ free.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000">
                <a:latin typeface="Coming Soon"/>
                <a:ea typeface="Coming Soon"/>
                <a:cs typeface="Coming Soon"/>
                <a:sym typeface="Coming Soon"/>
              </a:rPr>
              <a:t>How Will You Learn Info About Volvox</a:t>
            </a:r>
          </a:p>
        </p:txBody>
      </p:sp>
      <p:sp>
        <p:nvSpPr>
          <p:cNvPr id="114" name="Shape 114"/>
          <p:cNvSpPr txBox="1">
            <a:spLocks noGrp="1"/>
          </p:cNvSpPr>
          <p:nvPr>
            <p:ph type="body" idx="1"/>
          </p:nvPr>
        </p:nvSpPr>
        <p:spPr>
          <a:xfrm>
            <a:off x="0" y="1020350"/>
            <a:ext cx="6177600" cy="3571800"/>
          </a:xfrm>
          <a:prstGeom prst="rect">
            <a:avLst/>
          </a:prstGeom>
        </p:spPr>
        <p:txBody>
          <a:bodyPr lIns="91425" tIns="91425" rIns="91425" bIns="91425" anchor="t" anchorCtr="0">
            <a:noAutofit/>
          </a:bodyPr>
          <a:lstStyle/>
          <a:p>
            <a:pPr lvl="0">
              <a:spcBef>
                <a:spcPts val="0"/>
              </a:spcBef>
              <a:buNone/>
            </a:pPr>
            <a:r>
              <a:rPr lang="en" sz="2400">
                <a:solidFill>
                  <a:srgbClr val="000000"/>
                </a:solidFill>
                <a:latin typeface="Indie Flower"/>
                <a:ea typeface="Indie Flower"/>
                <a:cs typeface="Indie Flower"/>
                <a:sym typeface="Indie Flower"/>
              </a:rPr>
              <a:t>Volvox are so much fun to learn about. But, how will you learn about Volvox you ask? Well our Volvox experts will be next to each tank answering every question you have about the volvox. We will also have a information square on the granite part of the tank that gives you many fun facts and a lot of other cool information.  </a:t>
            </a:r>
          </a:p>
        </p:txBody>
      </p:sp>
      <p:pic>
        <p:nvPicPr>
          <p:cNvPr id="115" name="Shape 115"/>
          <p:cNvPicPr preferRelativeResize="0"/>
          <p:nvPr/>
        </p:nvPicPr>
        <p:blipFill>
          <a:blip r:embed="rId3">
            <a:alphaModFix/>
          </a:blip>
          <a:stretch>
            <a:fillRect/>
          </a:stretch>
        </p:blipFill>
        <p:spPr>
          <a:xfrm>
            <a:off x="5968925" y="1387425"/>
            <a:ext cx="3021625" cy="30175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On-screen Show (16:9)</PresentationFormat>
  <Paragraphs>38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Indie Flower</vt:lpstr>
      <vt:lpstr>Coming Soon</vt:lpstr>
      <vt:lpstr>Source Code Pro</vt:lpstr>
      <vt:lpstr>Amatic SC</vt:lpstr>
      <vt:lpstr>beach-day</vt:lpstr>
      <vt:lpstr>The Voyage of Volvox </vt:lpstr>
      <vt:lpstr>Volvox Visual</vt:lpstr>
      <vt:lpstr>Processes of the Parts</vt:lpstr>
      <vt:lpstr>Interesting Facts </vt:lpstr>
      <vt:lpstr>Why You Should Come?</vt:lpstr>
      <vt:lpstr>Volvox Bumper Boats</vt:lpstr>
      <vt:lpstr>Volvox Spin cycle</vt:lpstr>
      <vt:lpstr>What Will it be Like</vt:lpstr>
      <vt:lpstr>How Will You Learn Info About Volvox</vt:lpstr>
      <vt:lpstr>So Come On Down To The Coolest Volvox Aquarium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Voyage of Volvox</dc:title>
  <dc:creator>Motley Erin</dc:creator>
  <cp:lastModifiedBy>Windows User</cp:lastModifiedBy>
  <cp:revision>2</cp:revision>
  <dcterms:modified xsi:type="dcterms:W3CDTF">2016-01-08T20:41:43Z</dcterms:modified>
</cp:coreProperties>
</file>